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24"/>
  </p:notesMasterIdLst>
  <p:sldIdLst>
    <p:sldId id="256" r:id="rId4"/>
    <p:sldId id="257" r:id="rId5"/>
    <p:sldId id="259" r:id="rId6"/>
    <p:sldId id="258" r:id="rId7"/>
    <p:sldId id="277" r:id="rId8"/>
    <p:sldId id="270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6090"/>
    <a:srgbClr val="0080B0"/>
    <a:srgbClr val="0086BB"/>
    <a:srgbClr val="DEE7EC"/>
    <a:srgbClr val="ABFFFF"/>
    <a:srgbClr val="A7DDE9"/>
    <a:srgbClr val="004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4671"/>
  </p:normalViewPr>
  <p:slideViewPr>
    <p:cSldViewPr>
      <p:cViewPr varScale="1">
        <p:scale>
          <a:sx n="84" d="100"/>
          <a:sy n="84" d="100"/>
        </p:scale>
        <p:origin x="163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359B25C-605B-8C4D-ABB1-49D3E39845D7}" type="datetimeFigureOut">
              <a:rPr lang="de-DE"/>
              <a:pPr>
                <a:defRPr/>
              </a:pPr>
              <a:t>25.01.2017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5EE2F879-D944-3042-B6EA-381B1580F432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6508121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9206FAC-5B9D-194B-A319-A7AE29D82002}" type="slidenum">
              <a:rPr lang="de-DE" altLang="x-none">
                <a:latin typeface="Calibri" charset="0"/>
              </a:rPr>
              <a:pPr eaLnBrk="1" hangingPunct="1"/>
              <a:t>1</a:t>
            </a:fld>
            <a:endParaRPr lang="de-DE" altLang="x-none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12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49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8911700F-CA69-7F48-A5AD-D489A0094B40}" type="datetimeFigureOut">
              <a:rPr lang="de-AT"/>
              <a:pPr>
                <a:defRPr/>
              </a:pPr>
              <a:t>25.01.2017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8F1BD315-3922-B240-889A-BC6BD6C5E319}" type="slidenum">
              <a:rPr lang="de-AT" altLang="x-none"/>
              <a:pPr/>
              <a:t>‹#›</a:t>
            </a:fld>
            <a:endParaRPr lang="de-AT" altLang="x-none"/>
          </a:p>
        </p:txBody>
      </p:sp>
    </p:spTree>
    <p:extLst>
      <p:ext uri="{BB962C8B-B14F-4D97-AF65-F5344CB8AC3E}">
        <p14:creationId xmlns:p14="http://schemas.microsoft.com/office/powerpoint/2010/main" val="98962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D8C0B64-6838-0D48-B978-AD7591B1D8AF}" type="datetimeFigureOut">
              <a:rPr lang="de-DE"/>
              <a:pPr>
                <a:defRPr/>
              </a:pPr>
              <a:t>25.01.2017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DCA5D411-12D6-B843-8918-4E23F5AF4741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41385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49957E4-460A-D646-9E38-BFE9DFF9C4D5}" type="datetimeFigureOut">
              <a:rPr lang="de-AT"/>
              <a:pPr>
                <a:defRPr/>
              </a:pPr>
              <a:t>25.01.2017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5FFE96A5-A2BD-E448-8229-75355A7DE619}" type="slidenum">
              <a:rPr lang="de-AT" altLang="x-none"/>
              <a:pPr/>
              <a:t>‹#›</a:t>
            </a:fld>
            <a:endParaRPr lang="de-AT" altLang="x-none"/>
          </a:p>
        </p:txBody>
      </p:sp>
    </p:spTree>
    <p:extLst>
      <p:ext uri="{BB962C8B-B14F-4D97-AF65-F5344CB8AC3E}">
        <p14:creationId xmlns:p14="http://schemas.microsoft.com/office/powerpoint/2010/main" val="341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BF2F68-FB25-8B4A-8451-BA1F03229907}" type="datetimeFigureOut">
              <a:rPr lang="de-DE"/>
              <a:pPr>
                <a:defRPr/>
              </a:pPr>
              <a:t>25.01.2017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E2A4BD19-150C-6E44-B0E0-0B05FA324077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63605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</p:grpSp>
      <p:pic>
        <p:nvPicPr>
          <p:cNvPr id="1028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203575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D20D992-5D1A-EE4E-95AD-FEFCF867A4AB}" type="datetimeFigureOut">
              <a:rPr lang="de-DE"/>
              <a:pPr>
                <a:defRPr/>
              </a:pPr>
              <a:t>25.01.2017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E6B3FAFA-D5E7-E54C-9AC4-F4E45782E812}" type="slidenum">
              <a:rPr lang="de-DE" altLang="x-none"/>
              <a:pPr/>
              <a:t>‹#›</a:t>
            </a:fld>
            <a:endParaRPr lang="de-DE" altLang="x-non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charset="2"/>
        <a:buChar char="§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charset="2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2DAB777-2E2C-834A-9C19-E4A7B467B28E}" type="datetimeFigureOut">
              <a:rPr lang="de-DE"/>
              <a:pPr>
                <a:defRPr/>
              </a:pPr>
              <a:t>25.01.2017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7B1513D4-46B6-EF47-8BDD-4F7841C6E7C1}" type="slidenum">
              <a:rPr lang="de-DE" altLang="x-none"/>
              <a:pPr/>
              <a:t>‹#›</a:t>
            </a:fld>
            <a:endParaRPr lang="de-DE" altLang="x-non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charset="2"/>
        <a:buChar char="§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charset="2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anylogic.com/" TargetMode="External"/><Relationship Id="rId2" Type="http://schemas.openxmlformats.org/officeDocument/2006/relationships/hyperlink" Target="http://www.anylogic.com/about-us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755577" y="3541440"/>
            <a:ext cx="7031112" cy="1255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de-DE" sz="4400" b="1" dirty="0" smtClean="0">
                <a:latin typeface="Arial" charset="0"/>
                <a:ea typeface="Arial" charset="0"/>
                <a:cs typeface="Arial" charset="0"/>
              </a:rPr>
              <a:t>Emergency Call</a:t>
            </a:r>
            <a:endParaRPr lang="de-DE" altLang="de-DE" sz="4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2195736" y="5661248"/>
            <a:ext cx="6215062" cy="928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de-DE" altLang="de-DE" sz="2400" dirty="0" smtClean="0">
                <a:latin typeface="Arial" charset="0"/>
                <a:ea typeface="Arial" charset="0"/>
                <a:cs typeface="Arial" charset="0"/>
              </a:rPr>
              <a:t>101.455 Modellig and Simulation</a:t>
            </a:r>
          </a:p>
          <a:p>
            <a:pPr algn="r"/>
            <a:r>
              <a:rPr lang="de-DE" altLang="de-DE" sz="2400" dirty="0" smtClean="0">
                <a:latin typeface="Arial" charset="0"/>
                <a:ea typeface="Arial" charset="0"/>
                <a:cs typeface="Arial" charset="0"/>
              </a:rPr>
              <a:t>2016W</a:t>
            </a:r>
            <a:endParaRPr lang="de-DE" altLang="de-DE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Untertitel 2"/>
          <p:cNvSpPr txBox="1">
            <a:spLocks/>
          </p:cNvSpPr>
          <p:nvPr/>
        </p:nvSpPr>
        <p:spPr bwMode="auto">
          <a:xfrm>
            <a:off x="179512" y="6013871"/>
            <a:ext cx="352839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Group 14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5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Queues 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60" y="2060848"/>
            <a:ext cx="5143500" cy="383540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6012160" y="2204864"/>
            <a:ext cx="3024336" cy="1296144"/>
          </a:xfrm>
          <a:prstGeom prst="wedgeEllipseCallout">
            <a:avLst>
              <a:gd name="adj1" fmla="val -57580"/>
              <a:gd name="adj2" fmla="val 11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21489" y="2529770"/>
            <a:ext cx="294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Queue Capacity: 100</a:t>
            </a:r>
          </a:p>
          <a:p>
            <a:r>
              <a:rPr lang="en-US" sz="1400" b="1" dirty="0" smtClean="0">
                <a:solidFill>
                  <a:schemeClr val="bg1"/>
                </a:solidFill>
              </a:rPr>
              <a:t>Queuing: FIFO principle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1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5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Driving time between districts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933056"/>
            <a:ext cx="5334000" cy="271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42" y="1340768"/>
            <a:ext cx="5544617" cy="2312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789040"/>
            <a:ext cx="2354188" cy="499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99" y="4221088"/>
            <a:ext cx="5444041" cy="2532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28" y="4137580"/>
            <a:ext cx="2744912" cy="521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36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err="1" smtClean="0"/>
              <a:t>drivingToPatient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008112"/>
            <a:ext cx="4687213" cy="5805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6" y="2991567"/>
            <a:ext cx="3750002" cy="33843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3275857" y="2924944"/>
            <a:ext cx="1512167" cy="648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9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60237"/>
            <a:ext cx="4681977" cy="57811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6783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err="1" smtClean="0"/>
              <a:t>treatmentTime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14699"/>
            <a:ext cx="5184576" cy="22305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>
            <a:endCxn id="5" idx="2"/>
          </p:cNvCxnSpPr>
          <p:nvPr/>
        </p:nvCxnSpPr>
        <p:spPr>
          <a:xfrm flipH="1" flipV="1">
            <a:off x="2843808" y="4045272"/>
            <a:ext cx="3744416" cy="1255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04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err="1" smtClean="0"/>
              <a:t>checkQueueStatus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980728"/>
            <a:ext cx="4778940" cy="5832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689731"/>
            <a:ext cx="54610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4" y="2595091"/>
            <a:ext cx="53975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4932040" y="2774587"/>
            <a:ext cx="1728192" cy="682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932040" y="3573016"/>
            <a:ext cx="1068511" cy="324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3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Statistics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848471"/>
            <a:ext cx="7946337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Expected waiting time for non-life threatening patient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3444344" cy="4588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34" y="2539876"/>
            <a:ext cx="33147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984" y="5000271"/>
            <a:ext cx="3530600" cy="355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067944" y="4005065"/>
            <a:ext cx="708040" cy="995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5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Statistics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848471"/>
            <a:ext cx="7946337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Utilization for the doctor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32856"/>
            <a:ext cx="6096000" cy="2286000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>
            <a:off x="467544" y="2924944"/>
            <a:ext cx="792088" cy="1834969"/>
          </a:xfrm>
          <a:prstGeom prst="bentArrow">
            <a:avLst>
              <a:gd name="adj1" fmla="val 11976"/>
              <a:gd name="adj2" fmla="val 14736"/>
              <a:gd name="adj3" fmla="val 25000"/>
              <a:gd name="adj4" fmla="val 19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flipH="1">
            <a:off x="7092280" y="2924944"/>
            <a:ext cx="857300" cy="2631377"/>
          </a:xfrm>
          <a:prstGeom prst="bentArrow">
            <a:avLst>
              <a:gd name="adj1" fmla="val 11976"/>
              <a:gd name="adj2" fmla="val 14736"/>
              <a:gd name="adj3" fmla="val 25000"/>
              <a:gd name="adj4" fmla="val 19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5556321"/>
            <a:ext cx="44577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71671"/>
            <a:ext cx="4635500" cy="40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18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Statistics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848470"/>
            <a:ext cx="7946337" cy="4956793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Examination of other strategies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endParaRPr lang="en-US" dirty="0" smtClean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defRPr/>
            </a:pPr>
            <a:r>
              <a:rPr lang="en-US" dirty="0" smtClean="0"/>
              <a:t>Agent Comparison</a:t>
            </a:r>
            <a:endParaRPr lang="en-US" dirty="0"/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/>
              <a:t>c</a:t>
            </a:r>
            <a:r>
              <a:rPr lang="en-US" dirty="0" smtClean="0"/>
              <a:t>ompares </a:t>
            </a:r>
            <a:r>
              <a:rPr lang="en-US" dirty="0"/>
              <a:t>the district of the incoming patient with the patients already in the </a:t>
            </a:r>
            <a:r>
              <a:rPr lang="en-US" dirty="0" smtClean="0"/>
              <a:t>queue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defRPr/>
            </a:pPr>
            <a:endParaRPr lang="en-US" dirty="0" smtClean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defRPr/>
            </a:pPr>
            <a:r>
              <a:rPr lang="en-US" dirty="0" smtClean="0"/>
              <a:t>LIFO</a:t>
            </a:r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/>
              <a:t>makes sure the last incoming patient gets treated first. </a:t>
            </a:r>
            <a:endParaRPr lang="en-US" dirty="0" smtClean="0"/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really fair, but it would be another strategy.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215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_running_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01" y="1465600"/>
            <a:ext cx="8370039" cy="5299921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224" y="836712"/>
            <a:ext cx="7429552" cy="114300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6699"/>
                </a:solidFill>
              </a:rPr>
              <a:t>Demo</a:t>
            </a:r>
            <a:endParaRPr lang="en-US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4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References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www.anylogic.com/about-us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help.anylogic.com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511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9626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Content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982634"/>
            <a:ext cx="7429552" cy="3554419"/>
          </a:xfrm>
        </p:spPr>
        <p:txBody>
          <a:bodyPr/>
          <a:lstStyle/>
          <a:p>
            <a:pPr marL="457200" indent="-457200" algn="just">
              <a:buFont typeface="Courier New" charset="0"/>
              <a:buChar char="o"/>
            </a:pPr>
            <a:r>
              <a:rPr lang="en-US" sz="2800" dirty="0"/>
              <a:t>Software </a:t>
            </a:r>
            <a:r>
              <a:rPr lang="en-US" sz="2800" dirty="0" smtClean="0"/>
              <a:t>Used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Task Description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Implementation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Statistics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Demo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810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857496"/>
            <a:ext cx="7429552" cy="114300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Thank you for your attention !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79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Software Used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2873479"/>
          </a:xfrm>
        </p:spPr>
        <p:txBody>
          <a:bodyPr/>
          <a:lstStyle/>
          <a:p>
            <a:pPr>
              <a:buFont typeface="Courier New" charset="0"/>
              <a:buChar char="o"/>
            </a:pPr>
            <a:r>
              <a:rPr lang="en-US" sz="2800" dirty="0" smtClean="0"/>
              <a:t>Simulation tool that supports</a:t>
            </a:r>
          </a:p>
          <a:p>
            <a:pPr lvl="1"/>
            <a:r>
              <a:rPr lang="en-US" sz="2400" dirty="0" smtClean="0"/>
              <a:t>System Dynamics</a:t>
            </a:r>
          </a:p>
          <a:p>
            <a:pPr lvl="1"/>
            <a:r>
              <a:rPr lang="en-US" sz="2400" dirty="0" smtClean="0"/>
              <a:t>Discrete Events</a:t>
            </a:r>
          </a:p>
          <a:p>
            <a:pPr lvl="1"/>
            <a:r>
              <a:rPr lang="en-US" sz="2400" dirty="0" smtClean="0"/>
              <a:t>Agent-Based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41" y="4077072"/>
            <a:ext cx="4310119" cy="1872208"/>
          </a:xfrm>
        </p:spPr>
      </p:pic>
    </p:spTree>
    <p:extLst>
      <p:ext uri="{BB962C8B-B14F-4D97-AF65-F5344CB8AC3E}">
        <p14:creationId xmlns:p14="http://schemas.microsoft.com/office/powerpoint/2010/main" val="2493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2" cy="4257592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Call received every 50 min</a:t>
            </a:r>
            <a:endParaRPr lang="en-US" dirty="0"/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Normal patients and life-threatening patients</a:t>
            </a:r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Calls are collected in queue</a:t>
            </a:r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Doctor receives the address of the patient and treats him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72" y="4418884"/>
            <a:ext cx="3193857" cy="2250476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1505"/>
            <a:ext cx="8332988" cy="50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4683"/>
            <a:ext cx="1512168" cy="8651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74683"/>
            <a:ext cx="1537818" cy="1165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8" y="2276872"/>
            <a:ext cx="2743795" cy="3227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962" y="2636912"/>
            <a:ext cx="3074101" cy="27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996952"/>
            <a:ext cx="1976567" cy="284226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16" y="2204864"/>
            <a:ext cx="1806397" cy="5040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009424"/>
            <a:ext cx="2770354" cy="4097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 t="1476" r="1946"/>
          <a:stretch/>
        </p:blipFill>
        <p:spPr>
          <a:xfrm>
            <a:off x="107504" y="2492896"/>
            <a:ext cx="2232248" cy="358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9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8880"/>
            <a:ext cx="7463823" cy="36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55576" y="13752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6" r="4423" b="17679"/>
          <a:stretch/>
        </p:blipFill>
        <p:spPr>
          <a:xfrm>
            <a:off x="611560" y="1124744"/>
            <a:ext cx="2304256" cy="713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62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5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callEvery50Min Event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9" y="2996952"/>
            <a:ext cx="3279680" cy="1656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97" y="2651722"/>
            <a:ext cx="4786064" cy="1219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24" y="4437112"/>
            <a:ext cx="4784948" cy="191636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1832079" y="4544526"/>
            <a:ext cx="2082645" cy="86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1"/>
          </p:cNvCxnSpPr>
          <p:nvPr/>
        </p:nvCxnSpPr>
        <p:spPr>
          <a:xfrm flipV="1">
            <a:off x="2842974" y="3261711"/>
            <a:ext cx="1041323" cy="474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50" y="1833323"/>
            <a:ext cx="3469338" cy="41524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1737250" y="2231293"/>
            <a:ext cx="530494" cy="7539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67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TU_Powerpoint_Vorlage_logo_geografische_verortung_bild</Template>
  <TotalTime>856</TotalTime>
  <Words>155</Words>
  <Application>Microsoft Office PowerPoint</Application>
  <PresentationFormat>On-screen Show (4:3)</PresentationFormat>
  <Paragraphs>59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Symbol</vt:lpstr>
      <vt:lpstr>Wingdings</vt:lpstr>
      <vt:lpstr>TU_Powerpoint_Vorlage</vt:lpstr>
      <vt:lpstr>Inhalt_blauer_Rahmen</vt:lpstr>
      <vt:lpstr>Inhalt_weißer_Rahmen</vt:lpstr>
      <vt:lpstr>Emergency Call</vt:lpstr>
      <vt:lpstr>Content</vt:lpstr>
      <vt:lpstr>Software Used</vt:lpstr>
      <vt:lpstr>Task Description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Statistics</vt:lpstr>
      <vt:lpstr>Statistics</vt:lpstr>
      <vt:lpstr>Statistics</vt:lpstr>
      <vt:lpstr>Demo</vt:lpstr>
      <vt:lpstr>References</vt:lpstr>
      <vt:lpstr>Thank you for your attention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Call</dc:title>
  <dc:creator>nanyic</dc:creator>
  <cp:lastModifiedBy>DELL</cp:lastModifiedBy>
  <cp:revision>49</cp:revision>
  <dcterms:created xsi:type="dcterms:W3CDTF">2017-01-23T21:43:07Z</dcterms:created>
  <dcterms:modified xsi:type="dcterms:W3CDTF">2017-01-25T14:02:00Z</dcterms:modified>
</cp:coreProperties>
</file>